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9"/>
  </p:notesMasterIdLst>
  <p:handoutMasterIdLst>
    <p:handoutMasterId r:id="rId10"/>
  </p:handoutMasterIdLst>
  <p:sldIdLst>
    <p:sldId id="397" r:id="rId4"/>
    <p:sldId id="403" r:id="rId5"/>
    <p:sldId id="405" r:id="rId6"/>
    <p:sldId id="409" r:id="rId7"/>
    <p:sldId id="400" r:id="rId8"/>
  </p:sldIdLst>
  <p:sldSz cx="12190413" cy="6859588"/>
  <p:notesSz cx="6858000" cy="9144000"/>
  <p:embeddedFontLst>
    <p:embeddedFont>
      <p:font typeface="굴림체" panose="020B0609000101010101" pitchFamily="49" charset="-127"/>
      <p:regular r:id="rId11"/>
    </p:embeddedFont>
    <p:embeddedFont>
      <p:font typeface="Inter-Regular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CC0DB-1A5E-45B2-841A-DACA905C9DDC}" v="9" dt="2026-08-04T20:55:07.031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04" autoAdjust="0"/>
  </p:normalViewPr>
  <p:slideViewPr>
    <p:cSldViewPr snapToGrid="0" showGuides="1">
      <p:cViewPr varScale="1">
        <p:scale>
          <a:sx n="87" d="100"/>
          <a:sy n="87" d="100"/>
        </p:scale>
        <p:origin x="77" y="730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Le" userId="28f076ab-fa30-417c-887f-b94e35c6cb77" providerId="ADAL" clId="{B69186EE-BC78-4773-AE67-36F9E44308AE}"/>
    <pc:docChg chg="undo custSel mod modSld modMainMaster">
      <pc:chgData name="Anna Le" userId="28f076ab-fa30-417c-887f-b94e35c6cb77" providerId="ADAL" clId="{B69186EE-BC78-4773-AE67-36F9E44308AE}" dt="2026-08-04T20:55:37.806" v="65" actId="20577"/>
      <pc:docMkLst>
        <pc:docMk/>
      </pc:docMkLst>
      <pc:sldChg chg="modSp mod">
        <pc:chgData name="Anna Le" userId="28f076ab-fa30-417c-887f-b94e35c6cb77" providerId="ADAL" clId="{B69186EE-BC78-4773-AE67-36F9E44308AE}" dt="2026-08-04T20:55:37.806" v="65" actId="20577"/>
        <pc:sldMkLst>
          <pc:docMk/>
          <pc:sldMk cId="2789422898" sldId="397"/>
        </pc:sldMkLst>
        <pc:spChg chg="mod">
          <ac:chgData name="Anna Le" userId="28f076ab-fa30-417c-887f-b94e35c6cb77" providerId="ADAL" clId="{B69186EE-BC78-4773-AE67-36F9E44308AE}" dt="2026-08-04T20:55:37.806" v="65" actId="20577"/>
          <ac:spMkLst>
            <pc:docMk/>
            <pc:sldMk cId="2789422898" sldId="397"/>
            <ac:spMk id="8" creationId="{00000000-0000-0000-0000-000000000000}"/>
          </ac:spMkLst>
        </pc:spChg>
        <pc:spChg chg="mod">
          <ac:chgData name="Anna Le" userId="28f076ab-fa30-417c-887f-b94e35c6cb77" providerId="ADAL" clId="{B69186EE-BC78-4773-AE67-36F9E44308AE}" dt="2026-08-04T20:54:51.278" v="8"/>
          <ac:spMkLst>
            <pc:docMk/>
            <pc:sldMk cId="2789422898" sldId="397"/>
            <ac:spMk id="14" creationId="{0AC05B60-4D61-2B4F-BCB8-0689A6065731}"/>
          </ac:spMkLst>
        </pc:spChg>
        <pc:spChg chg="mod">
          <ac:chgData name="Anna Le" userId="28f076ab-fa30-417c-887f-b94e35c6cb77" providerId="ADAL" clId="{B69186EE-BC78-4773-AE67-36F9E44308AE}" dt="2026-08-04T20:54:43.394" v="7" actId="21"/>
          <ac:spMkLst>
            <pc:docMk/>
            <pc:sldMk cId="2789422898" sldId="397"/>
            <ac:spMk id="18" creationId="{00000000-0000-0000-0000-000000000000}"/>
          </ac:spMkLst>
        </pc:spChg>
      </pc:sldChg>
      <pc:sldChg chg="modSp">
        <pc:chgData name="Anna Le" userId="28f076ab-fa30-417c-887f-b94e35c6cb77" providerId="ADAL" clId="{B69186EE-BC78-4773-AE67-36F9E44308AE}" dt="2026-08-04T20:50:55.755" v="3"/>
        <pc:sldMkLst>
          <pc:docMk/>
          <pc:sldMk cId="819531720" sldId="400"/>
        </pc:sldMkLst>
        <pc:spChg chg="mod">
          <ac:chgData name="Anna Le" userId="28f076ab-fa30-417c-887f-b94e35c6cb77" providerId="ADAL" clId="{B69186EE-BC78-4773-AE67-36F9E44308AE}" dt="2026-08-04T20:50:50.348" v="2"/>
          <ac:spMkLst>
            <pc:docMk/>
            <pc:sldMk cId="819531720" sldId="400"/>
            <ac:spMk id="12" creationId="{00000000-0000-0000-0000-000000000000}"/>
          </ac:spMkLst>
        </pc:spChg>
        <pc:spChg chg="mod">
          <ac:chgData name="Anna Le" userId="28f076ab-fa30-417c-887f-b94e35c6cb77" providerId="ADAL" clId="{B69186EE-BC78-4773-AE67-36F9E44308AE}" dt="2026-08-04T20:50:55.755" v="3"/>
          <ac:spMkLst>
            <pc:docMk/>
            <pc:sldMk cId="819531720" sldId="400"/>
            <ac:spMk id="13" creationId="{00000000-0000-0000-0000-000000000000}"/>
          </ac:spMkLst>
        </pc:spChg>
      </pc:sldChg>
      <pc:sldMasterChg chg="addSp mod">
        <pc:chgData name="Anna Le" userId="28f076ab-fa30-417c-887f-b94e35c6cb77" providerId="ADAL" clId="{B69186EE-BC78-4773-AE67-36F9E44308AE}" dt="2026-08-04T20:50:49.239" v="0" actId="33475"/>
        <pc:sldMasterMkLst>
          <pc:docMk/>
          <pc:sldMasterMk cId="2492265267" sldId="2147483664"/>
        </pc:sldMasterMkLst>
        <pc:spChg chg="add">
          <ac:chgData name="Anna Le" userId="28f076ab-fa30-417c-887f-b94e35c6cb77" providerId="ADAL" clId="{B69186EE-BC78-4773-AE67-36F9E44308AE}" dt="2026-08-04T20:50:49.239" v="0" actId="33475"/>
          <ac:spMkLst>
            <pc:docMk/>
            <pc:sldMasterMk cId="2492265267" sldId="2147483664"/>
            <ac:spMk id="3" creationId="{3F8D2939-9AC6-1470-037B-1F102AC651D1}"/>
          </ac:spMkLst>
        </pc:spChg>
      </pc:sldMasterChg>
      <pc:sldMasterChg chg="addSp mod">
        <pc:chgData name="Anna Le" userId="28f076ab-fa30-417c-887f-b94e35c6cb77" providerId="ADAL" clId="{B69186EE-BC78-4773-AE67-36F9E44308AE}" dt="2026-08-04T20:50:49.239" v="0" actId="33475"/>
        <pc:sldMasterMkLst>
          <pc:docMk/>
          <pc:sldMasterMk cId="971727225" sldId="2147483666"/>
        </pc:sldMasterMkLst>
        <pc:spChg chg="add">
          <ac:chgData name="Anna Le" userId="28f076ab-fa30-417c-887f-b94e35c6cb77" providerId="ADAL" clId="{B69186EE-BC78-4773-AE67-36F9E44308AE}" dt="2026-08-04T20:50:49.239" v="0" actId="33475"/>
          <ac:spMkLst>
            <pc:docMk/>
            <pc:sldMasterMk cId="971727225" sldId="2147483666"/>
            <ac:spMk id="3" creationId="{49F3ACE0-0D50-613C-C2D9-1BC4CF272EAA}"/>
          </ac:spMkLst>
        </pc:spChg>
      </pc:sldMasterChg>
      <pc:sldMasterChg chg="addSp mod">
        <pc:chgData name="Anna Le" userId="28f076ab-fa30-417c-887f-b94e35c6cb77" providerId="ADAL" clId="{B69186EE-BC78-4773-AE67-36F9E44308AE}" dt="2026-08-04T20:50:49.239" v="0" actId="33475"/>
        <pc:sldMasterMkLst>
          <pc:docMk/>
          <pc:sldMasterMk cId="2961663730" sldId="2147483689"/>
        </pc:sldMasterMkLst>
        <pc:spChg chg="add">
          <ac:chgData name="Anna Le" userId="28f076ab-fa30-417c-887f-b94e35c6cb77" providerId="ADAL" clId="{B69186EE-BC78-4773-AE67-36F9E44308AE}" dt="2026-08-04T20:50:49.239" v="0" actId="33475"/>
          <ac:spMkLst>
            <pc:docMk/>
            <pc:sldMasterMk cId="2961663730" sldId="2147483689"/>
            <ac:spMk id="3" creationId="{DA1402C7-B7A0-A31B-1660-FBFB4040805E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51992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9186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552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8D2939-9AC6-1470-037B-1F102AC651D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1" r:id="rId2"/>
    <p:sldLayoutId id="2147483692" r:id="rId3"/>
    <p:sldLayoutId id="2147483693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F3ACE0-0D50-613C-C2D9-1BC4CF272EA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1402C7-B7A0-A31B-1660-FBFB4040805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3"/>
            <a:ext cx="11031956" cy="143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Cybersecurity and Resilience in Energy Infrastructure</a:t>
            </a:r>
          </a:p>
          <a:p>
            <a:r>
              <a:rPr lang="en-US" sz="3200" dirty="0">
                <a:solidFill>
                  <a:srgbClr val="088F9E"/>
                </a:solidFill>
                <a:latin typeface="Calibri" panose="020F0502020204030204" pitchFamily="34" charset="0"/>
              </a:rPr>
              <a:t>Dr. Barbara Ohuabunwa, Research Director and Co-Founder</a:t>
            </a:r>
          </a:p>
          <a:p>
            <a:r>
              <a:rPr lang="en-US" sz="3200" dirty="0">
                <a:solidFill>
                  <a:srgbClr val="088F9E"/>
                </a:solidFill>
                <a:latin typeface="Calibri" panose="020F0502020204030204" pitchFamily="34" charset="0"/>
              </a:rPr>
              <a:t>TIBA Research</a:t>
            </a:r>
          </a:p>
          <a:p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40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5c	 24/September/2026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Grid: Computer and target</a:t>
            </a:r>
            <a:endParaRPr lang="en-US" dirty="0"/>
          </a:p>
        </p:txBody>
      </p:sp>
      <p:sp>
        <p:nvSpPr>
          <p:cNvPr id="26" name="Rectangle - Digitalized and distributed"/>
          <p:cNvSpPr/>
          <p:nvPr/>
        </p:nvSpPr>
        <p:spPr>
          <a:xfrm>
            <a:off x="1233223" y="2365841"/>
            <a:ext cx="3023617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TextBox - Digitalized and distributed"/>
          <p:cNvSpPr txBox="1"/>
          <p:nvPr/>
        </p:nvSpPr>
        <p:spPr>
          <a:xfrm>
            <a:off x="2002629" y="2760760"/>
            <a:ext cx="2146553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i="0" dirty="0">
                <a:solidFill>
                  <a:srgbClr val="088F9E"/>
                </a:solidFill>
                <a:latin typeface="Calibri"/>
              </a:rPr>
              <a:t>Digitalized and distributed 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583397" y="2365841"/>
            <a:ext cx="3023617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362050" y="2760760"/>
            <a:ext cx="203780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i="0" dirty="0">
                <a:solidFill>
                  <a:srgbClr val="088F9E"/>
                </a:solidFill>
                <a:latin typeface="Calibri"/>
              </a:rPr>
              <a:t>A shared physical threat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933571" y="2365841"/>
            <a:ext cx="3023617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710755" y="2763215"/>
            <a:ext cx="203927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i="0" dirty="0">
                <a:solidFill>
                  <a:srgbClr val="088F9E"/>
                </a:solidFill>
                <a:latin typeface="Calibri"/>
              </a:rPr>
              <a:t>A fragmented response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57784" y="5504688"/>
            <a:ext cx="11073384" cy="12801"/>
          </a:xfrm>
          <a:prstGeom prst="roundRect">
            <a:avLst>
              <a:gd name="adj" fmla="val 7000"/>
            </a:avLst>
          </a:prstGeom>
          <a:solidFill>
            <a:srgbClr val="44B5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3" name="Icon - Digitalized and distributed">
            <a:extLst>
              <a:ext uri="{FF2B5EF4-FFF2-40B4-BE49-F238E27FC236}">
                <a16:creationId xmlns:a16="http://schemas.microsoft.com/office/drawing/2014/main" id="{76D49581-ED74-C906-27F5-3532B7A1086B}"/>
              </a:ext>
            </a:extLst>
          </p:cNvPr>
          <p:cNvGrpSpPr/>
          <p:nvPr/>
        </p:nvGrpSpPr>
        <p:grpSpPr>
          <a:xfrm>
            <a:off x="1383502" y="2925911"/>
            <a:ext cx="457200" cy="457200"/>
            <a:chOff x="865822" y="2808288"/>
            <a:chExt cx="457200" cy="4572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79A3409-8DC7-217A-5511-330A7E95F2C2}"/>
                </a:ext>
              </a:extLst>
            </p:cNvPr>
            <p:cNvSpPr/>
            <p:nvPr/>
          </p:nvSpPr>
          <p:spPr>
            <a:xfrm>
              <a:off x="865822" y="2808288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280F4F2-32AA-D3E6-6255-93FEA9178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71950" y="2926144"/>
              <a:ext cx="244944" cy="246888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296ECF-593B-75A8-8C9D-623619FB94B1}"/>
              </a:ext>
            </a:extLst>
          </p:cNvPr>
          <p:cNvGrpSpPr/>
          <p:nvPr/>
        </p:nvGrpSpPr>
        <p:grpSpPr>
          <a:xfrm>
            <a:off x="4746247" y="2925911"/>
            <a:ext cx="457200" cy="457200"/>
            <a:chOff x="3501122" y="2768220"/>
            <a:chExt cx="457200" cy="4572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B6B8806-C308-FBC7-F74F-22E5C4EC2EC1}"/>
                </a:ext>
              </a:extLst>
            </p:cNvPr>
            <p:cNvSpPr/>
            <p:nvPr/>
          </p:nvSpPr>
          <p:spPr>
            <a:xfrm>
              <a:off x="3501122" y="2768220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79C621F-0094-8711-07B8-DFED38E50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3619950" y="2886076"/>
              <a:ext cx="244944" cy="24688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703CE8-1503-3E78-99B1-91C45E2A1A25}"/>
              </a:ext>
            </a:extLst>
          </p:cNvPr>
          <p:cNvGrpSpPr/>
          <p:nvPr/>
        </p:nvGrpSpPr>
        <p:grpSpPr>
          <a:xfrm>
            <a:off x="8096421" y="2903948"/>
            <a:ext cx="457200" cy="457200"/>
            <a:chOff x="6528058" y="2768220"/>
            <a:chExt cx="457200" cy="4572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FCA8908-ED76-6908-C804-54D4096AE8CE}"/>
                </a:ext>
              </a:extLst>
            </p:cNvPr>
            <p:cNvSpPr/>
            <p:nvPr/>
          </p:nvSpPr>
          <p:spPr>
            <a:xfrm>
              <a:off x="6528058" y="2768220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9C3E4D5-E994-3906-778B-D43F3EFDC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646886" y="2873376"/>
              <a:ext cx="244943" cy="246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2400" b="1" dirty="0">
                <a:solidFill>
                  <a:srgbClr val="088F9E"/>
                </a:solidFill>
                <a:latin typeface="Calibri"/>
              </a:rPr>
              <a:t>From compliance to </a:t>
            </a:r>
            <a:r>
              <a:rPr lang="en-US" sz="2400" b="1" dirty="0">
                <a:solidFill>
                  <a:srgbClr val="088F9E"/>
                </a:solidFill>
                <a:latin typeface="Calibri"/>
              </a:rPr>
              <a:t>engineered </a:t>
            </a:r>
            <a:r>
              <a:rPr sz="2400" b="1" dirty="0">
                <a:solidFill>
                  <a:srgbClr val="088F9E"/>
                </a:solidFill>
                <a:latin typeface="Calibri"/>
              </a:rPr>
              <a:t>resilience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015969" y="2577219"/>
            <a:ext cx="2606039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50" b="1" i="0" dirty="0">
                <a:solidFill>
                  <a:srgbClr val="009DD9"/>
                </a:solidFill>
                <a:latin typeface="Calibri"/>
              </a:rPr>
              <a:t>Adopt multiple defense layers</a:t>
            </a:r>
            <a:endParaRPr sz="1250" b="1" i="0" dirty="0">
              <a:solidFill>
                <a:srgbClr val="009DD9"/>
              </a:solidFill>
              <a:latin typeface="Calibri"/>
            </a:endParaRPr>
          </a:p>
        </p:txBody>
      </p:sp>
      <p:pic>
        <p:nvPicPr>
          <p:cNvPr id="45" name="Picture 44" descr="wicon-mag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5074920"/>
            <a:ext cx="512064" cy="512064"/>
          </a:xfrm>
          <a:prstGeom prst="rect">
            <a:avLst/>
          </a:prstGeom>
        </p:spPr>
      </p:pic>
      <p:sp>
        <p:nvSpPr>
          <p:cNvPr id="5" name="Rectangle - Digitalized and distributed">
            <a:extLst>
              <a:ext uri="{FF2B5EF4-FFF2-40B4-BE49-F238E27FC236}">
                <a16:creationId xmlns:a16="http://schemas.microsoft.com/office/drawing/2014/main" id="{9FA0C2E4-0A87-F1BA-38E4-004F7F58C0E4}"/>
              </a:ext>
            </a:extLst>
          </p:cNvPr>
          <p:cNvSpPr/>
          <p:nvPr/>
        </p:nvSpPr>
        <p:spPr>
          <a:xfrm>
            <a:off x="1923312" y="143176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- Digitalized and distributed">
            <a:extLst>
              <a:ext uri="{FF2B5EF4-FFF2-40B4-BE49-F238E27FC236}">
                <a16:creationId xmlns:a16="http://schemas.microsoft.com/office/drawing/2014/main" id="{08E0D837-87C1-A596-19A1-91F60E2C9375}"/>
              </a:ext>
            </a:extLst>
          </p:cNvPr>
          <p:cNvSpPr txBox="1"/>
          <p:nvPr/>
        </p:nvSpPr>
        <p:spPr>
          <a:xfrm>
            <a:off x="2692718" y="1826683"/>
            <a:ext cx="289528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Design for breach scenarios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7" name="Rounded Rectangle 29">
            <a:extLst>
              <a:ext uri="{FF2B5EF4-FFF2-40B4-BE49-F238E27FC236}">
                <a16:creationId xmlns:a16="http://schemas.microsoft.com/office/drawing/2014/main" id="{4263D337-6380-1E8B-11D0-DEF3D452ED5C}"/>
              </a:ext>
            </a:extLst>
          </p:cNvPr>
          <p:cNvSpPr/>
          <p:nvPr/>
        </p:nvSpPr>
        <p:spPr>
          <a:xfrm>
            <a:off x="6309186" y="143176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072E7-E763-5634-D463-FB4814B2A73C}"/>
              </a:ext>
            </a:extLst>
          </p:cNvPr>
          <p:cNvSpPr txBox="1"/>
          <p:nvPr/>
        </p:nvSpPr>
        <p:spPr>
          <a:xfrm>
            <a:off x="7087839" y="1826683"/>
            <a:ext cx="2748608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Robust continuity and recovery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9" name="Rounded Rectangle 33">
            <a:extLst>
              <a:ext uri="{FF2B5EF4-FFF2-40B4-BE49-F238E27FC236}">
                <a16:creationId xmlns:a16="http://schemas.microsoft.com/office/drawing/2014/main" id="{3864CB93-BFEC-59A3-9605-66D5C6C5FF08}"/>
              </a:ext>
            </a:extLst>
          </p:cNvPr>
          <p:cNvSpPr/>
          <p:nvPr/>
        </p:nvSpPr>
        <p:spPr>
          <a:xfrm>
            <a:off x="1923312" y="330683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52B2D2-5B4A-6EC7-7BA5-E266C55FB063}"/>
              </a:ext>
            </a:extLst>
          </p:cNvPr>
          <p:cNvSpPr txBox="1"/>
          <p:nvPr/>
        </p:nvSpPr>
        <p:spPr>
          <a:xfrm>
            <a:off x="2700495" y="3704208"/>
            <a:ext cx="275058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Edges, boundaries &amp; protocols defense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E3D698-94E2-E033-A904-FE06EE8B7693}"/>
              </a:ext>
            </a:extLst>
          </p:cNvPr>
          <p:cNvGrpSpPr/>
          <p:nvPr/>
        </p:nvGrpSpPr>
        <p:grpSpPr>
          <a:xfrm>
            <a:off x="2073591" y="1991834"/>
            <a:ext cx="457200" cy="457200"/>
            <a:chOff x="2073591" y="1991834"/>
            <a:chExt cx="457200" cy="4572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EB7254D-A31C-5054-4985-C57A0D457F5D}"/>
                </a:ext>
              </a:extLst>
            </p:cNvPr>
            <p:cNvSpPr/>
            <p:nvPr/>
          </p:nvSpPr>
          <p:spPr>
            <a:xfrm>
              <a:off x="2073591" y="1991834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627A1DD-71B2-009C-EAC2-C91E55868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179719" y="2110662"/>
              <a:ext cx="244944" cy="24494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43D09D-38BD-13F9-7F1F-265AC18732F1}"/>
              </a:ext>
            </a:extLst>
          </p:cNvPr>
          <p:cNvGrpSpPr/>
          <p:nvPr/>
        </p:nvGrpSpPr>
        <p:grpSpPr>
          <a:xfrm>
            <a:off x="6472036" y="1991834"/>
            <a:ext cx="457200" cy="457200"/>
            <a:chOff x="6472036" y="1991834"/>
            <a:chExt cx="457200" cy="45720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DD38E5B-E5D6-5BA5-BA12-9DCF01448272}"/>
                </a:ext>
              </a:extLst>
            </p:cNvPr>
            <p:cNvSpPr/>
            <p:nvPr/>
          </p:nvSpPr>
          <p:spPr>
            <a:xfrm>
              <a:off x="6472036" y="1991834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6C75F25-333E-8175-8AA9-BD5843F8E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590864" y="2110661"/>
              <a:ext cx="244944" cy="244944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D1BF67-73EB-613E-37AB-FFBC316E6D7E}"/>
              </a:ext>
            </a:extLst>
          </p:cNvPr>
          <p:cNvGrpSpPr/>
          <p:nvPr/>
        </p:nvGrpSpPr>
        <p:grpSpPr>
          <a:xfrm>
            <a:off x="2086162" y="3844941"/>
            <a:ext cx="457200" cy="457200"/>
            <a:chOff x="2086162" y="3844941"/>
            <a:chExt cx="457200" cy="4572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B626EB8-FBB3-C012-27AC-CF8C1CECBC46}"/>
                </a:ext>
              </a:extLst>
            </p:cNvPr>
            <p:cNvSpPr/>
            <p:nvPr/>
          </p:nvSpPr>
          <p:spPr>
            <a:xfrm>
              <a:off x="2086162" y="3844941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9C365E6-CA25-8D76-A0E3-7E1027AE5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204990" y="3950236"/>
              <a:ext cx="244943" cy="246609"/>
            </a:xfrm>
            <a:prstGeom prst="rect">
              <a:avLst/>
            </a:prstGeom>
          </p:spPr>
        </p:pic>
      </p:grpSp>
      <p:sp>
        <p:nvSpPr>
          <p:cNvPr id="38" name="Rounded Rectangle 33">
            <a:extLst>
              <a:ext uri="{FF2B5EF4-FFF2-40B4-BE49-F238E27FC236}">
                <a16:creationId xmlns:a16="http://schemas.microsoft.com/office/drawing/2014/main" id="{B10F460F-12CD-A820-30AD-A9A66D2076EA}"/>
              </a:ext>
            </a:extLst>
          </p:cNvPr>
          <p:cNvSpPr/>
          <p:nvPr/>
        </p:nvSpPr>
        <p:spPr>
          <a:xfrm>
            <a:off x="6309186" y="330683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CE431E-FBDD-308A-01E0-72255EEF5640}"/>
              </a:ext>
            </a:extLst>
          </p:cNvPr>
          <p:cNvSpPr txBox="1"/>
          <p:nvPr/>
        </p:nvSpPr>
        <p:spPr>
          <a:xfrm>
            <a:off x="7086369" y="3704208"/>
            <a:ext cx="2750589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Adopt multiple defense layers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82106B6-5250-FD88-88F6-A1CB03B9FD6F}"/>
              </a:ext>
            </a:extLst>
          </p:cNvPr>
          <p:cNvGrpSpPr/>
          <p:nvPr/>
        </p:nvGrpSpPr>
        <p:grpSpPr>
          <a:xfrm>
            <a:off x="6472036" y="3844941"/>
            <a:ext cx="457200" cy="457200"/>
            <a:chOff x="6472036" y="3844941"/>
            <a:chExt cx="457200" cy="45720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F6B3AC-3613-9F47-E1BA-CCB9CD83E1F3}"/>
                </a:ext>
              </a:extLst>
            </p:cNvPr>
            <p:cNvSpPr/>
            <p:nvPr/>
          </p:nvSpPr>
          <p:spPr>
            <a:xfrm>
              <a:off x="6472036" y="3844941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3457EFB2-C110-61DA-3522-BC60E79D4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590864" y="3950236"/>
              <a:ext cx="244943" cy="2466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4295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17312-4477-AA5D-E942-3D89C0EC6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CD8C1B0-3525-5D3A-9D15-B095BE9563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Recommendations for persistent gaps</a:t>
            </a:r>
            <a:endParaRPr lang="en-US" dirty="0"/>
          </a:p>
        </p:txBody>
      </p:sp>
      <p:pic>
        <p:nvPicPr>
          <p:cNvPr id="45" name="Picture 44" descr="wicon-magchart.png">
            <a:extLst>
              <a:ext uri="{FF2B5EF4-FFF2-40B4-BE49-F238E27FC236}">
                <a16:creationId xmlns:a16="http://schemas.microsoft.com/office/drawing/2014/main" id="{659ABAE0-58C2-2D82-E144-CA8566EE1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5074920"/>
            <a:ext cx="512064" cy="512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59A33E-4A70-6DD8-7090-4C9297D034A9}"/>
              </a:ext>
            </a:extLst>
          </p:cNvPr>
          <p:cNvSpPr txBox="1"/>
          <p:nvPr/>
        </p:nvSpPr>
        <p:spPr>
          <a:xfrm>
            <a:off x="2015969" y="2577219"/>
            <a:ext cx="2606039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50" b="1" i="0" dirty="0">
                <a:solidFill>
                  <a:srgbClr val="009DD9"/>
                </a:solidFill>
                <a:latin typeface="Calibri"/>
              </a:rPr>
              <a:t>Adopt multiple defense layers</a:t>
            </a:r>
            <a:endParaRPr sz="1250" b="1" i="0" dirty="0">
              <a:solidFill>
                <a:srgbClr val="009DD9"/>
              </a:solidFill>
              <a:latin typeface="Calibri"/>
            </a:endParaRPr>
          </a:p>
        </p:txBody>
      </p:sp>
      <p:sp>
        <p:nvSpPr>
          <p:cNvPr id="6" name="Rectangle - Digitalized and distributed">
            <a:extLst>
              <a:ext uri="{FF2B5EF4-FFF2-40B4-BE49-F238E27FC236}">
                <a16:creationId xmlns:a16="http://schemas.microsoft.com/office/drawing/2014/main" id="{36F61B25-3F7D-119A-AB0D-3C357B598AF6}"/>
              </a:ext>
            </a:extLst>
          </p:cNvPr>
          <p:cNvSpPr/>
          <p:nvPr/>
        </p:nvSpPr>
        <p:spPr>
          <a:xfrm>
            <a:off x="1923312" y="143176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- Digitalized and distributed">
            <a:extLst>
              <a:ext uri="{FF2B5EF4-FFF2-40B4-BE49-F238E27FC236}">
                <a16:creationId xmlns:a16="http://schemas.microsoft.com/office/drawing/2014/main" id="{2D94E905-918A-35E0-E810-6FA836A76527}"/>
              </a:ext>
            </a:extLst>
          </p:cNvPr>
          <p:cNvSpPr txBox="1"/>
          <p:nvPr/>
        </p:nvSpPr>
        <p:spPr>
          <a:xfrm>
            <a:off x="2692718" y="1826683"/>
            <a:ext cx="2946082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Focus shift to reliability vs. checklists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8" name="Rounded Rectangle 29">
            <a:extLst>
              <a:ext uri="{FF2B5EF4-FFF2-40B4-BE49-F238E27FC236}">
                <a16:creationId xmlns:a16="http://schemas.microsoft.com/office/drawing/2014/main" id="{F8F34EFF-C829-2EBE-AAC5-C9B6862BC59B}"/>
              </a:ext>
            </a:extLst>
          </p:cNvPr>
          <p:cNvSpPr/>
          <p:nvPr/>
        </p:nvSpPr>
        <p:spPr>
          <a:xfrm>
            <a:off x="6309186" y="143176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F47DE-DCBE-7CD8-5049-CF8610ACEC8B}"/>
              </a:ext>
            </a:extLst>
          </p:cNvPr>
          <p:cNvSpPr txBox="1"/>
          <p:nvPr/>
        </p:nvSpPr>
        <p:spPr>
          <a:xfrm>
            <a:off x="7087839" y="1826683"/>
            <a:ext cx="279683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Supply chain coordination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11" name="Rounded Rectangle 33">
            <a:extLst>
              <a:ext uri="{FF2B5EF4-FFF2-40B4-BE49-F238E27FC236}">
                <a16:creationId xmlns:a16="http://schemas.microsoft.com/office/drawing/2014/main" id="{D09EAEDD-876B-245D-B357-2D44D72DEC6A}"/>
              </a:ext>
            </a:extLst>
          </p:cNvPr>
          <p:cNvSpPr/>
          <p:nvPr/>
        </p:nvSpPr>
        <p:spPr>
          <a:xfrm>
            <a:off x="1923312" y="330683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A04E2F-E6CB-FF05-F61E-5963F53BB4E5}"/>
              </a:ext>
            </a:extLst>
          </p:cNvPr>
          <p:cNvSpPr txBox="1"/>
          <p:nvPr/>
        </p:nvSpPr>
        <p:spPr>
          <a:xfrm>
            <a:off x="2700495" y="3704208"/>
            <a:ext cx="27988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Grid risk management agility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40EF477-06D4-6DF9-BBC8-E1E88551F101}"/>
              </a:ext>
            </a:extLst>
          </p:cNvPr>
          <p:cNvGrpSpPr/>
          <p:nvPr/>
        </p:nvGrpSpPr>
        <p:grpSpPr>
          <a:xfrm>
            <a:off x="2073591" y="1991834"/>
            <a:ext cx="457200" cy="457200"/>
            <a:chOff x="2073591" y="1991834"/>
            <a:chExt cx="457200" cy="4572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584C28-D81C-2717-BB50-8888028EC504}"/>
                </a:ext>
              </a:extLst>
            </p:cNvPr>
            <p:cNvSpPr/>
            <p:nvPr/>
          </p:nvSpPr>
          <p:spPr>
            <a:xfrm>
              <a:off x="2073591" y="1991834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0897F16-E25B-7F9A-E924-E38750EAA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2179719" y="2109812"/>
              <a:ext cx="244944" cy="246644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418B3F7-6D40-E590-D949-47B17516A9AC}"/>
              </a:ext>
            </a:extLst>
          </p:cNvPr>
          <p:cNvGrpSpPr/>
          <p:nvPr/>
        </p:nvGrpSpPr>
        <p:grpSpPr>
          <a:xfrm>
            <a:off x="6472036" y="1991834"/>
            <a:ext cx="457200" cy="457200"/>
            <a:chOff x="6472036" y="1991834"/>
            <a:chExt cx="457200" cy="4572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7ACD69-4C82-B9EF-F4C8-D80A5B8E43DA}"/>
                </a:ext>
              </a:extLst>
            </p:cNvPr>
            <p:cNvSpPr/>
            <p:nvPr/>
          </p:nvSpPr>
          <p:spPr>
            <a:xfrm>
              <a:off x="6472036" y="1991834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D37CF2C-F1EC-6601-929E-603431619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590864" y="2109828"/>
              <a:ext cx="244944" cy="24661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ED6B6A2-E43E-819E-96ED-03BD7064BE5B}"/>
              </a:ext>
            </a:extLst>
          </p:cNvPr>
          <p:cNvGrpSpPr/>
          <p:nvPr/>
        </p:nvGrpSpPr>
        <p:grpSpPr>
          <a:xfrm>
            <a:off x="2086162" y="3844941"/>
            <a:ext cx="457200" cy="457200"/>
            <a:chOff x="2086162" y="3844941"/>
            <a:chExt cx="457200" cy="4572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770EB39-D82A-C164-A88B-EC075869AA4E}"/>
                </a:ext>
              </a:extLst>
            </p:cNvPr>
            <p:cNvSpPr/>
            <p:nvPr/>
          </p:nvSpPr>
          <p:spPr>
            <a:xfrm>
              <a:off x="2086162" y="3844941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7361BC6-6F59-DB1B-A670-17DBEACA9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192290" y="3975619"/>
              <a:ext cx="244943" cy="246643"/>
            </a:xfrm>
            <a:prstGeom prst="rect">
              <a:avLst/>
            </a:prstGeom>
          </p:spPr>
        </p:pic>
      </p:grpSp>
      <p:sp>
        <p:nvSpPr>
          <p:cNvPr id="27" name="Rounded Rectangle 33">
            <a:extLst>
              <a:ext uri="{FF2B5EF4-FFF2-40B4-BE49-F238E27FC236}">
                <a16:creationId xmlns:a16="http://schemas.microsoft.com/office/drawing/2014/main" id="{67888433-82A4-E0F7-C8FD-E2E3224A2FA6}"/>
              </a:ext>
            </a:extLst>
          </p:cNvPr>
          <p:cNvSpPr/>
          <p:nvPr/>
        </p:nvSpPr>
        <p:spPr>
          <a:xfrm>
            <a:off x="6309186" y="3306834"/>
            <a:ext cx="3957915" cy="1577340"/>
          </a:xfrm>
          <a:prstGeom prst="roundRect">
            <a:avLst>
              <a:gd name="adj" fmla="val 7000"/>
            </a:avLst>
          </a:prstGeom>
          <a:solidFill>
            <a:srgbClr val="E9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8DBAD0-41F1-55D2-7ACD-BF519EA07C18}"/>
              </a:ext>
            </a:extLst>
          </p:cNvPr>
          <p:cNvSpPr txBox="1"/>
          <p:nvPr/>
        </p:nvSpPr>
        <p:spPr>
          <a:xfrm>
            <a:off x="7086369" y="3704208"/>
            <a:ext cx="27988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400" b="1" dirty="0">
                <a:solidFill>
                  <a:srgbClr val="088F9E"/>
                </a:solidFill>
                <a:latin typeface="Calibri"/>
              </a:rPr>
              <a:t>Capacity and resource investments</a:t>
            </a:r>
            <a:endParaRPr sz="2400" b="1" i="0" dirty="0">
              <a:solidFill>
                <a:srgbClr val="088F9E"/>
              </a:solidFill>
              <a:latin typeface="Calibri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FCE378A-86A3-57B6-3DE2-95592AD30748}"/>
              </a:ext>
            </a:extLst>
          </p:cNvPr>
          <p:cNvGrpSpPr/>
          <p:nvPr/>
        </p:nvGrpSpPr>
        <p:grpSpPr>
          <a:xfrm>
            <a:off x="6472036" y="3844941"/>
            <a:ext cx="457200" cy="457200"/>
            <a:chOff x="6472036" y="3844941"/>
            <a:chExt cx="457200" cy="4572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91609F9-8812-1A92-71AA-243851FC377D}"/>
                </a:ext>
              </a:extLst>
            </p:cNvPr>
            <p:cNvSpPr/>
            <p:nvPr/>
          </p:nvSpPr>
          <p:spPr>
            <a:xfrm>
              <a:off x="6472036" y="3844941"/>
              <a:ext cx="457200" cy="45720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CCEA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7097CB3-883D-0E4C-FB0F-7B78725E9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6590864" y="3962919"/>
              <a:ext cx="244943" cy="2466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40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Cybersecurity </a:t>
            </a: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and Resilience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Session 5c - Cybersecurity and Resilience in Energy Infrastructure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ac25473-bb91-4a6f-afab-8ab26c3ec881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107</Words>
  <Application>Microsoft Office PowerPoint</Application>
  <PresentationFormat>Custom</PresentationFormat>
  <Paragraphs>22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Inter-Regular</vt:lpstr>
      <vt:lpstr>Calibri</vt:lpstr>
      <vt:lpstr>굴림체</vt:lpstr>
      <vt:lpstr>Arial</vt:lpstr>
      <vt:lpstr>Custom Design</vt:lpstr>
      <vt:lpstr>1_Custom Design</vt:lpstr>
      <vt:lpstr>4_Custom Design</vt:lpstr>
      <vt:lpstr>PowerPoint Presentation</vt:lpstr>
      <vt:lpstr>Grid: Computer and target</vt:lpstr>
      <vt:lpstr>From compliance to engineered resilience</vt:lpstr>
      <vt:lpstr>Recommendations for persistent gaps</vt:lpstr>
      <vt:lpstr>Cybersecurity  and Resilience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Anna Le</cp:lastModifiedBy>
  <cp:revision>21</cp:revision>
  <dcterms:created xsi:type="dcterms:W3CDTF">2026-05-14T13:05:40Z</dcterms:created>
  <dcterms:modified xsi:type="dcterms:W3CDTF">2026-08-04T20:55:53Z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Custom Design:3\1_Custom Design:3\4_Custom Design:3</vt:lpwstr>
  </property>
  <property fmtid="{D5CDD505-2E9C-101B-9397-08002B2CF9AE}" pid="3" name="ClassificationContentMarkingHeaderText">
    <vt:lpwstr>Limited Disclosure</vt:lpwstr>
  </property>
</Properties>
</file>